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E2A05DF-2A58-43F8-9F7B-9783BD610B83}">
  <a:tblStyle styleId="{3E2A05DF-2A58-43F8-9F7B-9783BD610B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97255CE-61EC-4C61-9628-7252CEFCEA76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C306F01-C6F4-4E63-89D1-45AD451CABF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ec71b2a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ec71b2a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ec71b2ae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dec71b2ae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bd03fe6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bd03fe6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f18c36a6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df18c36a6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f2a68f2f2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f2a68f2f2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bd03fe6b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dbd03fe6b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f18c36a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df18c36a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bd03fe6b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bd03fe6b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bd03fe6b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dbd03fe6b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bd03fe6b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bd03fe6b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fbf506ec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fbf506ec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dbd03fe6b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dbd03fe6b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df2a68f2f2_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df2a68f2f2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df5842fba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df5842fb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de7a229c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de7a229c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bd03fe6b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dbd03fe6b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bc0b930f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dbc0b930f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f2e96423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df2e96423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de7a229c7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de7a229c7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e7a229c7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de7a229c7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de7a229c7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de7a229c7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bc0b930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bc0b930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de7a229c7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de7a229c7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df5842fba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df5842fba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de7a229c7d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de7a229c7d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df2e9ee8a3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df2e9ee8a3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de7a229c7d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de7a229c7d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df2a68f2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df2a68f2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df2e9ee8a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df2e9ee8a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df2a68f2f2_7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df2a68f2f2_7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dbc0b930f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dbc0b930f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dbc0b930f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dbc0b930f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bc0b930f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bc0b930f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bc0b930f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bc0b930f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bc0b930f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bc0b930f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f2e96423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f2e96423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dbc0b930f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dbc0b930f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bc0b930f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bc0b930f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5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2.jpg"/><Relationship Id="rId6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45.png"/><Relationship Id="rId6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Relationship Id="rId5" Type="http://schemas.openxmlformats.org/officeDocument/2006/relationships/image" Target="../media/image33.png"/><Relationship Id="rId6" Type="http://schemas.openxmlformats.org/officeDocument/2006/relationships/image" Target="../media/image8.png"/><Relationship Id="rId7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43.png"/><Relationship Id="rId6" Type="http://schemas.openxmlformats.org/officeDocument/2006/relationships/image" Target="../media/image34.png"/><Relationship Id="rId7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HotBox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11700" y="3116825"/>
            <a:ext cx="8520600" cy="10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CDR Presentation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Group 14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423875" y="315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Heating Plate</a:t>
            </a:r>
            <a:endParaRPr/>
          </a:p>
        </p:txBody>
      </p:sp>
      <p:sp>
        <p:nvSpPr>
          <p:cNvPr id="141" name="Google Shape;141;p22"/>
          <p:cNvSpPr txBox="1"/>
          <p:nvPr/>
        </p:nvSpPr>
        <p:spPr>
          <a:xfrm>
            <a:off x="423875" y="846075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Heating plate selection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56500"/>
            <a:ext cx="4393400" cy="28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 rotWithShape="1">
          <a:blip r:embed="rId4">
            <a:alphaModFix/>
          </a:blip>
          <a:srcRect b="10271" l="0" r="0" t="14861"/>
          <a:stretch/>
        </p:blipFill>
        <p:spPr>
          <a:xfrm>
            <a:off x="4832013" y="3004588"/>
            <a:ext cx="2374625" cy="17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5888" y="600374"/>
            <a:ext cx="1826850" cy="18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6">
            <a:alphaModFix/>
          </a:blip>
          <a:srcRect b="0" l="0" r="0" t="4415"/>
          <a:stretch/>
        </p:blipFill>
        <p:spPr>
          <a:xfrm>
            <a:off x="7206625" y="1959200"/>
            <a:ext cx="1777774" cy="169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5604575" y="2425500"/>
            <a:ext cx="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/>
              <a:t>RICHOOSE 3D Heated Pad</a:t>
            </a:r>
            <a:endParaRPr i="1" sz="700"/>
          </a:p>
        </p:txBody>
      </p:sp>
      <p:sp>
        <p:nvSpPr>
          <p:cNvPr id="147" name="Google Shape;147;p22"/>
          <p:cNvSpPr txBox="1"/>
          <p:nvPr/>
        </p:nvSpPr>
        <p:spPr>
          <a:xfrm>
            <a:off x="7680763" y="3747225"/>
            <a:ext cx="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/>
              <a:t>SIMAX3D Heated Bed</a:t>
            </a:r>
            <a:endParaRPr i="1" sz="700"/>
          </a:p>
        </p:txBody>
      </p:sp>
      <p:sp>
        <p:nvSpPr>
          <p:cNvPr id="148" name="Google Shape;148;p22"/>
          <p:cNvSpPr txBox="1"/>
          <p:nvPr/>
        </p:nvSpPr>
        <p:spPr>
          <a:xfrm>
            <a:off x="5604563" y="4625675"/>
            <a:ext cx="8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/>
              <a:t>Creativity 3D Heated Bed</a:t>
            </a:r>
            <a:endParaRPr i="1" sz="700"/>
          </a:p>
        </p:txBody>
      </p:sp>
      <p:sp>
        <p:nvSpPr>
          <p:cNvPr id="149" name="Google Shape;149;p22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Heating Plate</a:t>
            </a:r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b="10271" l="0" r="0" t="14861"/>
          <a:stretch/>
        </p:blipFill>
        <p:spPr>
          <a:xfrm>
            <a:off x="442400" y="2746175"/>
            <a:ext cx="2965700" cy="22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4">
            <a:alphaModFix/>
          </a:blip>
          <a:srcRect b="24915" l="0" r="0" t="14915"/>
          <a:stretch/>
        </p:blipFill>
        <p:spPr>
          <a:xfrm>
            <a:off x="509413" y="1261700"/>
            <a:ext cx="2831675" cy="17037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8" name="Google Shape;158;p23"/>
          <p:cNvGraphicFramePr/>
          <p:nvPr/>
        </p:nvGraphicFramePr>
        <p:xfrm>
          <a:off x="3825788" y="206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{3E2A05DF-2A58-43F8-9F7B-9783BD610B83}</a:tableStyleId>
              </a:tblPr>
              <a:tblGrid>
                <a:gridCol w="2503250"/>
                <a:gridCol w="2503250"/>
              </a:tblGrid>
              <a:tr h="323675">
                <a:tc gridSpan="2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Specifications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Supply Voltage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24V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Operating Current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&lt;14.6Amps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Manufacturer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Creativity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Dimensions (LxW)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310</a:t>
                      </a:r>
                      <a:r>
                        <a:rPr lang="en" sz="1200"/>
                        <a:t>mm x 310mm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Thickness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3mm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Maximum Temperature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130C (266F)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59" name="Google Shape;159;p23"/>
          <p:cNvSpPr txBox="1"/>
          <p:nvPr/>
        </p:nvSpPr>
        <p:spPr>
          <a:xfrm>
            <a:off x="311700" y="1017725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Creativity 3D Heated Bed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311700" y="437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Solenoid Lock</a:t>
            </a:r>
            <a:endParaRPr/>
          </a:p>
        </p:txBody>
      </p:sp>
      <p:sp>
        <p:nvSpPr>
          <p:cNvPr id="167" name="Google Shape;167;p24"/>
          <p:cNvSpPr txBox="1"/>
          <p:nvPr/>
        </p:nvSpPr>
        <p:spPr>
          <a:xfrm>
            <a:off x="311700" y="924600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</a:rPr>
              <a:t>MXBB DC 12V 0.8A 10mm Stroke Electronic Cabinet Lock</a:t>
            </a:r>
            <a:endParaRPr sz="1100">
              <a:solidFill>
                <a:srgbClr val="666666"/>
              </a:solidFill>
            </a:endParaRPr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75" y="1735700"/>
            <a:ext cx="3184975" cy="2413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9" name="Google Shape;169;p24"/>
          <p:cNvGraphicFramePr/>
          <p:nvPr/>
        </p:nvGraphicFramePr>
        <p:xfrm>
          <a:off x="3955763" y="1702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{3E2A05DF-2A58-43F8-9F7B-9783BD610B83}</a:tableStyleId>
              </a:tblPr>
              <a:tblGrid>
                <a:gridCol w="2503250"/>
                <a:gridCol w="2503250"/>
              </a:tblGrid>
              <a:tr h="323675">
                <a:tc gridSpan="2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Specifications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Supply Voltage DC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12V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Operating Current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.8A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Manufacturer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MXBB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Dimensions (LxWxH)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2.13 x 1.54 x 1.1 inches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Material: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Metal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Weight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155 grams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Unlocking time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≤1S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0" name="Google Shape;170;p24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type="title"/>
          </p:nvPr>
        </p:nvSpPr>
        <p:spPr>
          <a:xfrm>
            <a:off x="311700" y="39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5V Relay</a:t>
            </a:r>
            <a:endParaRPr/>
          </a:p>
        </p:txBody>
      </p:sp>
      <p:pic>
        <p:nvPicPr>
          <p:cNvPr id="177" name="Google Shape;177;p25"/>
          <p:cNvPicPr preferRelativeResize="0"/>
          <p:nvPr/>
        </p:nvPicPr>
        <p:blipFill rotWithShape="1">
          <a:blip r:embed="rId3">
            <a:alphaModFix/>
          </a:blip>
          <a:srcRect b="15209" l="6757" r="6601" t="17698"/>
          <a:stretch/>
        </p:blipFill>
        <p:spPr>
          <a:xfrm>
            <a:off x="6256625" y="2847400"/>
            <a:ext cx="2575676" cy="199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 rotWithShape="1">
          <a:blip r:embed="rId4">
            <a:alphaModFix/>
          </a:blip>
          <a:srcRect b="6894" l="4479" r="0" t="8201"/>
          <a:stretch/>
        </p:blipFill>
        <p:spPr>
          <a:xfrm>
            <a:off x="6126574" y="90325"/>
            <a:ext cx="2835775" cy="2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5"/>
          <p:cNvSpPr txBox="1"/>
          <p:nvPr/>
        </p:nvSpPr>
        <p:spPr>
          <a:xfrm>
            <a:off x="251300" y="1195025"/>
            <a:ext cx="5449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5V active low relay module equipped with 4 channels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Standard interface can be directly </a:t>
            </a:r>
            <a:r>
              <a:rPr lang="en" sz="1600"/>
              <a:t>connected to a wide variety of microcontrollers (including Arduino)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Will be used to control devices that operate at higher voltages i.e Heating Pad, Solenoid Lock</a:t>
            </a:r>
            <a:endParaRPr sz="1600"/>
          </a:p>
        </p:txBody>
      </p:sp>
      <p:graphicFrame>
        <p:nvGraphicFramePr>
          <p:cNvPr id="180" name="Google Shape;180;p25"/>
          <p:cNvGraphicFramePr/>
          <p:nvPr/>
        </p:nvGraphicFramePr>
        <p:xfrm>
          <a:off x="779213" y="26861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{3E2A05DF-2A58-43F8-9F7B-9783BD610B83}</a:tableStyleId>
              </a:tblPr>
              <a:tblGrid>
                <a:gridCol w="1763150"/>
                <a:gridCol w="1786700"/>
              </a:tblGrid>
              <a:tr h="270175">
                <a:tc gridSpan="2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Specifications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Power Supply DC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r>
                        <a:rPr lang="en" sz="1200"/>
                        <a:t>V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Load Voltage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AC 250V, DC 30V 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Load Current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10A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Manufacturer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ELEGOO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Dimensions (LxWxH)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2.76 x 2.36 x 0.7 inches</a:t>
                      </a:r>
                      <a:endParaRPr sz="1200"/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17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Weight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122 grams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1" name="Google Shape;181;p25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/>
          <p:nvPr>
            <p:ph type="title"/>
          </p:nvPr>
        </p:nvSpPr>
        <p:spPr>
          <a:xfrm>
            <a:off x="311700" y="201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5V Relay Schematic</a:t>
            </a:r>
            <a:endParaRPr/>
          </a:p>
        </p:txBody>
      </p:sp>
      <p:pic>
        <p:nvPicPr>
          <p:cNvPr id="188" name="Google Shape;1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373" y="1386775"/>
            <a:ext cx="3057475" cy="2216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9" name="Google Shape;189;p26"/>
          <p:cNvGraphicFramePr/>
          <p:nvPr/>
        </p:nvGraphicFramePr>
        <p:xfrm>
          <a:off x="3415913" y="744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{397255CE-61EC-4C61-9628-7252CEFCEA76}</a:tableStyleId>
              </a:tblPr>
              <a:tblGrid>
                <a:gridCol w="1382050"/>
                <a:gridCol w="1382050"/>
                <a:gridCol w="1382050"/>
                <a:gridCol w="1373925"/>
              </a:tblGrid>
              <a:tr h="329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Pin</a:t>
                      </a:r>
                      <a:endParaRPr b="1"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Label</a:t>
                      </a:r>
                      <a:endParaRPr b="1"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Type</a:t>
                      </a:r>
                      <a:endParaRPr b="1"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Description</a:t>
                      </a:r>
                      <a:endParaRPr b="1"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2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GND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GROUND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Power Ground 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59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IN1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 Signal 1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3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IN2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 Signal 2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4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IN3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 Signal 3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IN4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Input Signal 4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6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6</a:t>
                      </a:r>
                      <a:endParaRPr b="1" sz="8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VCC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POWER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5V Power Supply</a:t>
                      </a:r>
                      <a:endParaRPr sz="11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190" name="Google Shape;190;p26"/>
          <p:cNvSpPr txBox="1"/>
          <p:nvPr/>
        </p:nvSpPr>
        <p:spPr>
          <a:xfrm>
            <a:off x="201375" y="37457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HP Signal - Heating Pad Signal</a:t>
            </a:r>
            <a:endParaRPr i="1"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Lock Signal - Solenoid Lock Signal</a:t>
            </a:r>
            <a:endParaRPr i="1" sz="11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2" name="Google Shape;1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Infrared</a:t>
            </a:r>
            <a:r>
              <a:rPr lang="en"/>
              <a:t> Sensor</a:t>
            </a:r>
            <a:endParaRPr/>
          </a:p>
        </p:txBody>
      </p:sp>
      <p:sp>
        <p:nvSpPr>
          <p:cNvPr id="198" name="Google Shape;198;p27"/>
          <p:cNvSpPr txBox="1"/>
          <p:nvPr/>
        </p:nvSpPr>
        <p:spPr>
          <a:xfrm>
            <a:off x="311700" y="1017725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OSEPP PIR-02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00" y="1479400"/>
            <a:ext cx="3136850" cy="313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4205100" y="2339825"/>
            <a:ext cx="4627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Passive </a:t>
            </a: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Infrared</a:t>
            </a: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 Sensor - PIR-02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100% Arduino Compatible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Operating Voltage 5-12V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Digital Input Sensor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Detects variations in motion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1" name="Google Shape;201;p27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6450" y="1027675"/>
            <a:ext cx="3231075" cy="1753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8" name="Google Shape;208;p28"/>
          <p:cNvGraphicFramePr/>
          <p:nvPr/>
        </p:nvGraphicFramePr>
        <p:xfrm>
          <a:off x="1319213" y="3063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{397255CE-61EC-4C61-9628-7252CEFCEA76}</a:tableStyleId>
              </a:tblPr>
              <a:tblGrid>
                <a:gridCol w="1494100"/>
                <a:gridCol w="1494100"/>
                <a:gridCol w="1494100"/>
                <a:gridCol w="1485350"/>
              </a:tblGrid>
              <a:tr h="247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Pin</a:t>
                      </a:r>
                      <a:endParaRPr b="1" sz="1000"/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Label</a:t>
                      </a:r>
                      <a:endParaRPr b="1" sz="1000"/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Type</a:t>
                      </a:r>
                      <a:endParaRPr b="1" sz="1000"/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Description</a:t>
                      </a:r>
                      <a:endParaRPr b="1" sz="1000"/>
                    </a:p>
                  </a:txBody>
                  <a:tcPr marT="91425" marB="91425" marR="68575" marL="68575">
                    <a:lnB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85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1</a:t>
                      </a:r>
                      <a:endParaRPr b="1" sz="1000"/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-"/>
                      </a:pPr>
                      <a:r>
                        <a:rPr lang="en" sz="1300"/>
                        <a:t>(GND)</a:t>
                      </a:r>
                      <a:r>
                        <a:rPr lang="en" sz="1300"/>
                        <a:t> </a:t>
                      </a:r>
                      <a:endParaRPr sz="1300"/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 GROUND</a:t>
                      </a:r>
                      <a:endParaRPr sz="1300"/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 Power Ground </a:t>
                      </a:r>
                      <a:endParaRPr sz="1300"/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905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285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2</a:t>
                      </a:r>
                      <a:endParaRPr b="1" sz="1000"/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Char char="+"/>
                      </a:pPr>
                      <a:r>
                        <a:rPr lang="en" sz="1300"/>
                        <a:t>(VCC)</a:t>
                      </a:r>
                      <a:endParaRPr sz="1300"/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 POWER</a:t>
                      </a:r>
                      <a:endParaRPr sz="1300"/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 5V Power Supply</a:t>
                      </a:r>
                      <a:endParaRPr sz="1300"/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5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3</a:t>
                      </a:r>
                      <a:endParaRPr b="1" sz="1000"/>
                    </a:p>
                  </a:txBody>
                  <a:tcPr marT="91425" marB="91425" marR="68575" marL="68575"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 S</a:t>
                      </a:r>
                      <a:endParaRPr sz="1300"/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 Output</a:t>
                      </a:r>
                      <a:endParaRPr sz="1300"/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 Signal Line</a:t>
                      </a:r>
                      <a:endParaRPr sz="1300"/>
                    </a:p>
                  </a:txBody>
                  <a:tcPr marT="91425" marB="91425" marR="68575" marL="68575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209" name="Google Shape;209;p28"/>
          <p:cNvSpPr txBox="1"/>
          <p:nvPr>
            <p:ph type="title"/>
          </p:nvPr>
        </p:nvSpPr>
        <p:spPr>
          <a:xfrm>
            <a:off x="311688" y="321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Infrared Sensor Schematic</a:t>
            </a:r>
            <a:endParaRPr/>
          </a:p>
        </p:txBody>
      </p:sp>
      <p:sp>
        <p:nvSpPr>
          <p:cNvPr id="210" name="Google Shape;210;p28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1" name="Google Shape;21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 Scanner</a:t>
            </a:r>
            <a:endParaRPr/>
          </a:p>
        </p:txBody>
      </p:sp>
      <p:sp>
        <p:nvSpPr>
          <p:cNvPr id="217" name="Google Shape;217;p29"/>
          <p:cNvSpPr txBox="1"/>
          <p:nvPr>
            <p:ph idx="1" type="body"/>
          </p:nvPr>
        </p:nvSpPr>
        <p:spPr>
          <a:xfrm>
            <a:off x="25725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600"/>
              <a:t>MH-ET LIVE Barcode Scanner V3.0</a:t>
            </a:r>
            <a:endParaRPr i="1" sz="1600"/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25" y="1775598"/>
            <a:ext cx="3095675" cy="217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Ahmed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/>
          <p:nvPr/>
        </p:nvSpPr>
        <p:spPr>
          <a:xfrm>
            <a:off x="4075350" y="1902150"/>
            <a:ext cx="4702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Dimensions (LxWxH): 65x28x13.7mm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Micro USB UART interface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Micro USB HID (Human Interface Device/keyboard) interface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Can scan in both 1D format and 2D format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2D format: QR Code, PDF417, Data Matrix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Wi-Fi Module</a:t>
            </a:r>
            <a:endParaRPr/>
          </a:p>
        </p:txBody>
      </p:sp>
      <p:sp>
        <p:nvSpPr>
          <p:cNvPr id="227" name="Google Shape;22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ESP32-DEVKITC-32D</a:t>
            </a:r>
            <a:endParaRPr i="1"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188" y="1731950"/>
            <a:ext cx="2828925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3984325" y="1579200"/>
            <a:ext cx="42999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2.4 GHz WiFi and Bluetooth module that integrates the TSMC ultra-low power technology.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IEEE 802.11 standard security features all supported, including WFA, WPA/WPA2 and WAPI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Made with the official WROOM32 module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○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That module contains a dual-core ESP32 chip, 4 MB of SPI Flash, tuned antenna.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Built-in USB-to-Serial converter, automatic bootloader reset, Lithium Ion/Polymer charger.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Ahmed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1" name="Google Shape;23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LCD Display</a:t>
            </a:r>
            <a:endParaRPr/>
          </a:p>
        </p:txBody>
      </p:sp>
      <p:sp>
        <p:nvSpPr>
          <p:cNvPr id="237" name="Google Shape;237;p31"/>
          <p:cNvSpPr txBox="1"/>
          <p:nvPr>
            <p:ph idx="1" type="body"/>
          </p:nvPr>
        </p:nvSpPr>
        <p:spPr>
          <a:xfrm>
            <a:off x="4641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400">
                <a:solidFill>
                  <a:srgbClr val="666666"/>
                </a:solidFill>
              </a:rPr>
              <a:t>Adafruit RGB backlight positive LCD 16x2</a:t>
            </a:r>
            <a:endParaRPr i="1" sz="1500"/>
          </a:p>
        </p:txBody>
      </p:sp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00" y="1793875"/>
            <a:ext cx="280035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/>
        </p:nvSpPr>
        <p:spPr>
          <a:xfrm>
            <a:off x="4387100" y="1862225"/>
            <a:ext cx="4278000" cy="23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40" name="Google Shape;240;p31"/>
          <p:cNvGraphicFramePr/>
          <p:nvPr/>
        </p:nvGraphicFramePr>
        <p:xfrm>
          <a:off x="3885488" y="1610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{3E2A05DF-2A58-43F8-9F7B-9783BD610B83}</a:tableStyleId>
              </a:tblPr>
              <a:tblGrid>
                <a:gridCol w="2473400"/>
                <a:gridCol w="2473400"/>
              </a:tblGrid>
              <a:tr h="326350">
                <a:tc gridSpan="2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Specifications</a:t>
                      </a:r>
                      <a:endParaRPr b="1"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105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Supply Voltage DC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3V or 5V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5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Manufacturer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Adafruit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5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Dimensions (LxWxH)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27mm x 71mm / 1.1in x 2.8 in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5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Display Length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16 characters wide, 2 rows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050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Languages</a:t>
                      </a:r>
                      <a:endParaRPr sz="12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English/Japanese text</a:t>
                      </a:r>
                      <a:endParaRPr sz="1200"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41" name="Google Shape;241;p31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Ahmed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2" name="Google Shape;24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140600" y="518050"/>
            <a:ext cx="3426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Chaitanya Vemuri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Major: Computer Engineering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Role: Backend/Embedded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40600" y="3219325"/>
            <a:ext cx="36117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Haafiz Shafau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Major: Computer Engineering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Role: Hardware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572000" y="518050"/>
            <a:ext cx="2656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Austin Tillotson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Major: Computer Engineering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Role: Frontend/Embedded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572000" y="3219325"/>
            <a:ext cx="27753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Ahmed Kazzoun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Major: Computer Engineering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Role: Hardware/Embedded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7575" y="389225"/>
            <a:ext cx="1610400" cy="21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b="4525" l="0" r="4662" t="0"/>
          <a:stretch/>
        </p:blipFill>
        <p:spPr>
          <a:xfrm>
            <a:off x="2776018" y="389225"/>
            <a:ext cx="1609344" cy="214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 b="63079" l="29211" r="40054" t="10268"/>
          <a:stretch/>
        </p:blipFill>
        <p:spPr>
          <a:xfrm>
            <a:off x="2755613" y="3139962"/>
            <a:ext cx="1650151" cy="190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3950" y="3095600"/>
            <a:ext cx="1437650" cy="199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/>
          <p:nvPr>
            <p:ph type="title"/>
          </p:nvPr>
        </p:nvSpPr>
        <p:spPr>
          <a:xfrm>
            <a:off x="138025" y="106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PCB Schematic</a:t>
            </a:r>
            <a:endParaRPr/>
          </a:p>
        </p:txBody>
      </p:sp>
      <p:pic>
        <p:nvPicPr>
          <p:cNvPr id="248" name="Google Shape;24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050" y="679325"/>
            <a:ext cx="4671400" cy="42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2"/>
          <p:cNvSpPr txBox="1"/>
          <p:nvPr/>
        </p:nvSpPr>
        <p:spPr>
          <a:xfrm>
            <a:off x="170050" y="561300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Designed on Altium Designer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1" name="Google Shape;25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 Design</a:t>
            </a:r>
            <a:endParaRPr/>
          </a:p>
        </p:txBody>
      </p:sp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 b="25577" l="19934" r="20113" t="24969"/>
          <a:stretch/>
        </p:blipFill>
        <p:spPr>
          <a:xfrm>
            <a:off x="339245" y="1698775"/>
            <a:ext cx="3140022" cy="208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 rotWithShape="1">
          <a:blip r:embed="rId4">
            <a:alphaModFix/>
          </a:blip>
          <a:srcRect b="27215" l="21613" r="50193" t="26912"/>
          <a:stretch/>
        </p:blipFill>
        <p:spPr>
          <a:xfrm>
            <a:off x="3952891" y="1763232"/>
            <a:ext cx="1493660" cy="195741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3"/>
          <p:cNvSpPr txBox="1"/>
          <p:nvPr/>
        </p:nvSpPr>
        <p:spPr>
          <a:xfrm>
            <a:off x="706895" y="1855303"/>
            <a:ext cx="24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Top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0" name="Google Shape;260;p33"/>
          <p:cNvSpPr txBox="1"/>
          <p:nvPr/>
        </p:nvSpPr>
        <p:spPr>
          <a:xfrm>
            <a:off x="706882" y="2520704"/>
            <a:ext cx="24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Middle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1" name="Google Shape;261;p33"/>
          <p:cNvSpPr txBox="1"/>
          <p:nvPr/>
        </p:nvSpPr>
        <p:spPr>
          <a:xfrm>
            <a:off x="706895" y="3186133"/>
            <a:ext cx="24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Bottom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2" name="Google Shape;262;p33"/>
          <p:cNvSpPr txBox="1"/>
          <p:nvPr/>
        </p:nvSpPr>
        <p:spPr>
          <a:xfrm>
            <a:off x="3497347" y="1855303"/>
            <a:ext cx="24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Top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p33"/>
          <p:cNvSpPr txBox="1"/>
          <p:nvPr/>
        </p:nvSpPr>
        <p:spPr>
          <a:xfrm>
            <a:off x="3497360" y="2520690"/>
            <a:ext cx="24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Middle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4" name="Google Shape;264;p33"/>
          <p:cNvSpPr txBox="1"/>
          <p:nvPr/>
        </p:nvSpPr>
        <p:spPr>
          <a:xfrm>
            <a:off x="3497347" y="3186078"/>
            <a:ext cx="240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Bottom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65" name="Google Shape;26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3375" y="1866375"/>
            <a:ext cx="2077400" cy="17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 txBox="1"/>
          <p:nvPr/>
        </p:nvSpPr>
        <p:spPr>
          <a:xfrm>
            <a:off x="-208375" y="3690737"/>
            <a:ext cx="4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Front View (interior)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7" name="Google Shape;267;p33"/>
          <p:cNvSpPr txBox="1"/>
          <p:nvPr/>
        </p:nvSpPr>
        <p:spPr>
          <a:xfrm>
            <a:off x="2582077" y="3690737"/>
            <a:ext cx="4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Side </a:t>
            </a: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View (interior)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8" name="Google Shape;268;p33"/>
          <p:cNvSpPr txBox="1"/>
          <p:nvPr/>
        </p:nvSpPr>
        <p:spPr>
          <a:xfrm>
            <a:off x="5084377" y="3690737"/>
            <a:ext cx="4235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Wooden Exterior</a:t>
            </a:r>
            <a:endParaRPr i="1"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0" name="Google Shape;27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/>
          <p:nvPr>
            <p:ph type="title"/>
          </p:nvPr>
        </p:nvSpPr>
        <p:spPr>
          <a:xfrm>
            <a:off x="2996100" y="2285400"/>
            <a:ext cx="315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/>
              <a:t>Software Design</a:t>
            </a:r>
            <a:endParaRPr sz="322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</a:t>
            </a:r>
            <a:endParaRPr/>
          </a:p>
        </p:txBody>
      </p:sp>
      <p:sp>
        <p:nvSpPr>
          <p:cNvPr id="281" name="Google Shape;281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Embedded Software is used for the functionality of the HotBox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 control over how the HotBox will function depending on the request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Demo Site used to send requests to the HotBox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Ability to produce Barcode based on specific request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Communicate which HotBox contains what specific order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Communicates intent of HotBox to MCU</a:t>
            </a:r>
            <a:endParaRPr/>
          </a:p>
        </p:txBody>
      </p:sp>
      <p:sp>
        <p:nvSpPr>
          <p:cNvPr id="282" name="Google Shape;282;p35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Austin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3" name="Google Shape;2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Technologies Used</a:t>
            </a:r>
            <a:endParaRPr/>
          </a:p>
        </p:txBody>
      </p:sp>
      <p:pic>
        <p:nvPicPr>
          <p:cNvPr id="289" name="Google Shape;2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5252" y="1607887"/>
            <a:ext cx="1927725" cy="19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6425" y="1600888"/>
            <a:ext cx="1941724" cy="1941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/>
          <p:cNvPicPr preferRelativeResize="0"/>
          <p:nvPr/>
        </p:nvPicPr>
        <p:blipFill rotWithShape="1">
          <a:blip r:embed="rId5">
            <a:alphaModFix/>
          </a:blip>
          <a:srcRect b="0" l="14296" r="10853" t="0"/>
          <a:stretch/>
        </p:blipFill>
        <p:spPr>
          <a:xfrm>
            <a:off x="144000" y="1766625"/>
            <a:ext cx="2142874" cy="161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6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Austin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3" name="Google Shape;2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5050" y="1585076"/>
            <a:ext cx="2099975" cy="212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Stack</a:t>
            </a:r>
            <a:endParaRPr/>
          </a:p>
        </p:txBody>
      </p:sp>
      <p:pic>
        <p:nvPicPr>
          <p:cNvPr id="300" name="Google Shape;3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200" y="1304650"/>
            <a:ext cx="1394226" cy="139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7"/>
          <p:cNvPicPr preferRelativeResize="0"/>
          <p:nvPr/>
        </p:nvPicPr>
        <p:blipFill rotWithShape="1">
          <a:blip r:embed="rId4">
            <a:alphaModFix/>
          </a:blip>
          <a:srcRect b="4388" l="2075" r="2722" t="5496"/>
          <a:stretch/>
        </p:blipFill>
        <p:spPr>
          <a:xfrm>
            <a:off x="6032750" y="1374300"/>
            <a:ext cx="2698076" cy="114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3300" y="2698875"/>
            <a:ext cx="2239040" cy="158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9025" y="2516175"/>
            <a:ext cx="1859275" cy="1859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4" name="Google Shape;304;p37"/>
          <p:cNvGraphicFramePr/>
          <p:nvPr/>
        </p:nvGraphicFramePr>
        <p:xfrm>
          <a:off x="324138" y="1581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{3E2A05DF-2A58-43F8-9F7B-9783BD610B83}</a:tableStyleId>
              </a:tblPr>
              <a:tblGrid>
                <a:gridCol w="2159675"/>
                <a:gridCol w="2159675"/>
              </a:tblGrid>
              <a:tr h="3615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MERN Stack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6152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Database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MongoDB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Backend Framework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ExpressJS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Frontend Framework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ReactJS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61525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Runtime Environment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NodeJS</a:t>
                      </a:r>
                      <a:endParaRPr sz="12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05" name="Google Shape;305;p37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Chaitanya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6" name="Google Shape;30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Platform Programming Languages</a:t>
            </a:r>
            <a:endParaRPr/>
          </a:p>
        </p:txBody>
      </p:sp>
      <p:grpSp>
        <p:nvGrpSpPr>
          <p:cNvPr id="312" name="Google Shape;312;p38"/>
          <p:cNvGrpSpPr/>
          <p:nvPr/>
        </p:nvGrpSpPr>
        <p:grpSpPr>
          <a:xfrm>
            <a:off x="0" y="1323175"/>
            <a:ext cx="8438735" cy="734939"/>
            <a:chOff x="0" y="1323175"/>
            <a:chExt cx="8438735" cy="734939"/>
          </a:xfrm>
        </p:grpSpPr>
        <p:sp>
          <p:nvSpPr>
            <p:cNvPr id="313" name="Google Shape;313;p38"/>
            <p:cNvSpPr txBox="1"/>
            <p:nvPr/>
          </p:nvSpPr>
          <p:spPr>
            <a:xfrm>
              <a:off x="0" y="1323175"/>
              <a:ext cx="2971800" cy="67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400">
                  <a:solidFill>
                    <a:srgbClr val="08563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Embedded</a:t>
              </a:r>
              <a:r>
                <a:rPr lang="en" sz="4400">
                  <a:solidFill>
                    <a:srgbClr val="085631"/>
                  </a:solidFill>
                  <a:latin typeface="Roboto"/>
                  <a:ea typeface="Roboto"/>
                  <a:cs typeface="Roboto"/>
                  <a:sym typeface="Roboto"/>
                </a:rPr>
                <a:t>  </a:t>
              </a:r>
              <a:r>
                <a:rPr lang="en" sz="4400">
                  <a:solidFill>
                    <a:srgbClr val="08563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4400">
                <a:solidFill>
                  <a:srgbClr val="08563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3216935" y="1326414"/>
              <a:ext cx="5221800" cy="7317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8"/>
            <p:cNvSpPr txBox="1"/>
            <p:nvPr/>
          </p:nvSpPr>
          <p:spPr>
            <a:xfrm>
              <a:off x="3444914" y="1404565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Using Arduino IDE, we wrote the embedded implementation primarily in C for the barcode scanner, temperature module, and the box switch.</a:t>
              </a:r>
              <a:endParaRPr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16" name="Google Shape;316;p38"/>
          <p:cNvGrpSpPr/>
          <p:nvPr/>
        </p:nvGrpSpPr>
        <p:grpSpPr>
          <a:xfrm>
            <a:off x="0" y="2207525"/>
            <a:ext cx="8086412" cy="731700"/>
            <a:chOff x="0" y="2207525"/>
            <a:chExt cx="8086412" cy="731700"/>
          </a:xfrm>
        </p:grpSpPr>
        <p:sp>
          <p:nvSpPr>
            <p:cNvPr id="317" name="Google Shape;317;p38"/>
            <p:cNvSpPr txBox="1"/>
            <p:nvPr/>
          </p:nvSpPr>
          <p:spPr>
            <a:xfrm>
              <a:off x="0" y="2258525"/>
              <a:ext cx="31092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400">
                  <a:solidFill>
                    <a:srgbClr val="0B71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Framework</a:t>
              </a:r>
              <a:endParaRPr b="1" sz="4400">
                <a:solidFill>
                  <a:srgbClr val="0B714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3226112" y="2207525"/>
              <a:ext cx="48603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8"/>
            <p:cNvSpPr txBox="1"/>
            <p:nvPr/>
          </p:nvSpPr>
          <p:spPr>
            <a:xfrm>
              <a:off x="3469712" y="2408071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Javascript was the primary language used, along with various npm packages for addons. ExpressJS, ReactJS, and NodeJS were used to write the frontend and backend framework.</a:t>
              </a:r>
              <a:endParaRPr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320" name="Google Shape;320;p38"/>
          <p:cNvGrpSpPr/>
          <p:nvPr/>
        </p:nvGrpSpPr>
        <p:grpSpPr>
          <a:xfrm>
            <a:off x="-66225" y="3088625"/>
            <a:ext cx="7790075" cy="779250"/>
            <a:chOff x="-616987" y="3088625"/>
            <a:chExt cx="7790075" cy="779250"/>
          </a:xfrm>
        </p:grpSpPr>
        <p:sp>
          <p:nvSpPr>
            <p:cNvPr id="321" name="Google Shape;321;p38"/>
            <p:cNvSpPr txBox="1"/>
            <p:nvPr/>
          </p:nvSpPr>
          <p:spPr>
            <a:xfrm>
              <a:off x="-616987" y="3295175"/>
              <a:ext cx="27300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400">
                  <a:solidFill>
                    <a:srgbClr val="0B774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Database</a:t>
              </a:r>
              <a:endParaRPr b="1" sz="4400">
                <a:solidFill>
                  <a:srgbClr val="0B774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2675487" y="3088625"/>
              <a:ext cx="4497600" cy="731700"/>
            </a:xfrm>
            <a:prstGeom prst="rect">
              <a:avLst/>
            </a:prstGeom>
            <a:solidFill>
              <a:srgbClr val="0B774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8"/>
            <p:cNvSpPr txBox="1"/>
            <p:nvPr/>
          </p:nvSpPr>
          <p:spPr>
            <a:xfrm>
              <a:off x="2914388" y="3295180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MongoDB uses MQL, which is a </a:t>
              </a:r>
              <a:r>
                <a:rPr lang="en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unique</a:t>
              </a:r>
              <a:r>
                <a:rPr lang="en" sz="12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querying language, connected to the backend framework with the npm package mongoose.</a:t>
              </a:r>
              <a:endParaRPr sz="12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324" name="Google Shape;324;p38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Chaitanya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25" name="Google Shape;32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 Scanner</a:t>
            </a:r>
            <a:endParaRPr/>
          </a:p>
        </p:txBody>
      </p:sp>
      <p:sp>
        <p:nvSpPr>
          <p:cNvPr id="331" name="Google Shape;331;p39"/>
          <p:cNvSpPr txBox="1"/>
          <p:nvPr>
            <p:ph idx="1" type="body"/>
          </p:nvPr>
        </p:nvSpPr>
        <p:spPr>
          <a:xfrm>
            <a:off x="3112175" y="1381875"/>
            <a:ext cx="53868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barcode containing order information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Scan code to get order information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Scanned by the box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MCU sends order information to web app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Web app </a:t>
            </a:r>
            <a:r>
              <a:rPr lang="en"/>
              <a:t>retrieves</a:t>
            </a:r>
            <a:r>
              <a:rPr lang="en"/>
              <a:t> order info, sends out requests</a:t>
            </a:r>
            <a:endParaRPr/>
          </a:p>
        </p:txBody>
      </p:sp>
      <p:pic>
        <p:nvPicPr>
          <p:cNvPr id="332" name="Google Shape;3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00" y="1147363"/>
            <a:ext cx="2848775" cy="284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9"/>
          <p:cNvSpPr txBox="1"/>
          <p:nvPr/>
        </p:nvSpPr>
        <p:spPr>
          <a:xfrm>
            <a:off x="1162788" y="3636050"/>
            <a:ext cx="118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HotBox’s GitHub</a:t>
            </a:r>
            <a:endParaRPr sz="9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4" name="Google Shape;334;p39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Chaitanya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5" name="Google Shape;33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0"/>
          <p:cNvSpPr txBox="1"/>
          <p:nvPr>
            <p:ph type="title"/>
          </p:nvPr>
        </p:nvSpPr>
        <p:spPr>
          <a:xfrm>
            <a:off x="311700" y="71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Barcode Scanner Flowchart</a:t>
            </a:r>
            <a:endParaRPr/>
          </a:p>
        </p:txBody>
      </p:sp>
      <p:sp>
        <p:nvSpPr>
          <p:cNvPr id="341" name="Google Shape;341;p40"/>
          <p:cNvSpPr/>
          <p:nvPr/>
        </p:nvSpPr>
        <p:spPr>
          <a:xfrm>
            <a:off x="655350" y="607850"/>
            <a:ext cx="7833300" cy="4395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0"/>
          <p:cNvSpPr/>
          <p:nvPr/>
        </p:nvSpPr>
        <p:spPr>
          <a:xfrm>
            <a:off x="1219128" y="721400"/>
            <a:ext cx="1594800" cy="4590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 Barcode</a:t>
            </a:r>
            <a:endParaRPr/>
          </a:p>
        </p:txBody>
      </p:sp>
      <p:sp>
        <p:nvSpPr>
          <p:cNvPr id="343" name="Google Shape;343;p40"/>
          <p:cNvSpPr/>
          <p:nvPr/>
        </p:nvSpPr>
        <p:spPr>
          <a:xfrm>
            <a:off x="1219125" y="1331056"/>
            <a:ext cx="1594800" cy="6123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data to MCU</a:t>
            </a:r>
            <a:endParaRPr/>
          </a:p>
        </p:txBody>
      </p:sp>
      <p:sp>
        <p:nvSpPr>
          <p:cNvPr id="344" name="Google Shape;344;p40"/>
          <p:cNvSpPr/>
          <p:nvPr/>
        </p:nvSpPr>
        <p:spPr>
          <a:xfrm>
            <a:off x="980175" y="2857000"/>
            <a:ext cx="2072700" cy="1358100"/>
          </a:xfrm>
          <a:prstGeom prst="diamond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the WiFi module receive relay?</a:t>
            </a:r>
            <a:endParaRPr/>
          </a:p>
        </p:txBody>
      </p:sp>
      <p:sp>
        <p:nvSpPr>
          <p:cNvPr id="345" name="Google Shape;345;p40"/>
          <p:cNvSpPr/>
          <p:nvPr/>
        </p:nvSpPr>
        <p:spPr>
          <a:xfrm>
            <a:off x="1219127" y="4447475"/>
            <a:ext cx="1594800" cy="4590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Error</a:t>
            </a: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1219125" y="2094018"/>
            <a:ext cx="1594800" cy="6123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Decipher and send to WiFi module</a:t>
            </a:r>
            <a:endParaRPr/>
          </a:p>
        </p:txBody>
      </p:sp>
      <p:sp>
        <p:nvSpPr>
          <p:cNvPr id="347" name="Google Shape;347;p40"/>
          <p:cNvSpPr/>
          <p:nvPr/>
        </p:nvSpPr>
        <p:spPr>
          <a:xfrm>
            <a:off x="3225751" y="4447475"/>
            <a:ext cx="1594800" cy="4590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 connection</a:t>
            </a:r>
            <a:endParaRPr/>
          </a:p>
        </p:txBody>
      </p:sp>
      <p:sp>
        <p:nvSpPr>
          <p:cNvPr id="348" name="Google Shape;348;p40"/>
          <p:cNvSpPr/>
          <p:nvPr/>
        </p:nvSpPr>
        <p:spPr>
          <a:xfrm>
            <a:off x="3708238" y="3303807"/>
            <a:ext cx="1664700" cy="4590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data to web application</a:t>
            </a:r>
            <a:endParaRPr/>
          </a:p>
        </p:txBody>
      </p:sp>
      <p:sp>
        <p:nvSpPr>
          <p:cNvPr id="349" name="Google Shape;349;p40"/>
          <p:cNvSpPr/>
          <p:nvPr/>
        </p:nvSpPr>
        <p:spPr>
          <a:xfrm>
            <a:off x="6028325" y="2854100"/>
            <a:ext cx="2072700" cy="1358100"/>
          </a:xfrm>
          <a:prstGeom prst="diamond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web application receive relay?</a:t>
            </a:r>
            <a:endParaRPr/>
          </a:p>
        </p:txBody>
      </p:sp>
      <p:sp>
        <p:nvSpPr>
          <p:cNvPr id="350" name="Google Shape;350;p40"/>
          <p:cNvSpPr/>
          <p:nvPr/>
        </p:nvSpPr>
        <p:spPr>
          <a:xfrm>
            <a:off x="6267477" y="4447475"/>
            <a:ext cx="1594800" cy="4590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Error</a:t>
            </a:r>
            <a:endParaRPr/>
          </a:p>
        </p:txBody>
      </p:sp>
      <p:sp>
        <p:nvSpPr>
          <p:cNvPr id="351" name="Google Shape;351;p40"/>
          <p:cNvSpPr/>
          <p:nvPr/>
        </p:nvSpPr>
        <p:spPr>
          <a:xfrm>
            <a:off x="6267475" y="2108626"/>
            <a:ext cx="1594800" cy="6123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customer box number</a:t>
            </a:r>
            <a:endParaRPr/>
          </a:p>
        </p:txBody>
      </p:sp>
      <p:sp>
        <p:nvSpPr>
          <p:cNvPr id="352" name="Google Shape;352;p40"/>
          <p:cNvSpPr/>
          <p:nvPr/>
        </p:nvSpPr>
        <p:spPr>
          <a:xfrm>
            <a:off x="6267275" y="1298938"/>
            <a:ext cx="1594800" cy="676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request to MCU to unlock box</a:t>
            </a:r>
            <a:endParaRPr/>
          </a:p>
        </p:txBody>
      </p:sp>
      <p:sp>
        <p:nvSpPr>
          <p:cNvPr id="353" name="Google Shape;353;p40"/>
          <p:cNvSpPr/>
          <p:nvPr/>
        </p:nvSpPr>
        <p:spPr>
          <a:xfrm>
            <a:off x="6267276" y="721400"/>
            <a:ext cx="1594800" cy="4590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Unlock box</a:t>
            </a:r>
            <a:endParaRPr/>
          </a:p>
        </p:txBody>
      </p:sp>
      <p:cxnSp>
        <p:nvCxnSpPr>
          <p:cNvPr id="354" name="Google Shape;354;p40"/>
          <p:cNvCxnSpPr>
            <a:stCxn id="342" idx="2"/>
            <a:endCxn id="343" idx="0"/>
          </p:cNvCxnSpPr>
          <p:nvPr/>
        </p:nvCxnSpPr>
        <p:spPr>
          <a:xfrm>
            <a:off x="2016528" y="1180400"/>
            <a:ext cx="0" cy="150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5" name="Google Shape;355;p40"/>
          <p:cNvCxnSpPr>
            <a:stCxn id="343" idx="2"/>
            <a:endCxn id="346" idx="0"/>
          </p:cNvCxnSpPr>
          <p:nvPr/>
        </p:nvCxnSpPr>
        <p:spPr>
          <a:xfrm>
            <a:off x="2016525" y="1943356"/>
            <a:ext cx="0" cy="150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6" name="Google Shape;356;p40"/>
          <p:cNvCxnSpPr>
            <a:stCxn id="346" idx="2"/>
            <a:endCxn id="344" idx="0"/>
          </p:cNvCxnSpPr>
          <p:nvPr/>
        </p:nvCxnSpPr>
        <p:spPr>
          <a:xfrm>
            <a:off x="2016525" y="2706318"/>
            <a:ext cx="0" cy="150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7" name="Google Shape;357;p40"/>
          <p:cNvCxnSpPr>
            <a:stCxn id="344" idx="2"/>
            <a:endCxn id="345" idx="0"/>
          </p:cNvCxnSpPr>
          <p:nvPr/>
        </p:nvCxnSpPr>
        <p:spPr>
          <a:xfrm>
            <a:off x="2016525" y="4215100"/>
            <a:ext cx="0" cy="232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8" name="Google Shape;358;p40"/>
          <p:cNvCxnSpPr>
            <a:stCxn id="345" idx="3"/>
            <a:endCxn id="347" idx="1"/>
          </p:cNvCxnSpPr>
          <p:nvPr/>
        </p:nvCxnSpPr>
        <p:spPr>
          <a:xfrm>
            <a:off x="2813927" y="4676975"/>
            <a:ext cx="4119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9" name="Google Shape;359;p40"/>
          <p:cNvCxnSpPr>
            <a:stCxn id="344" idx="3"/>
            <a:endCxn id="348" idx="1"/>
          </p:cNvCxnSpPr>
          <p:nvPr/>
        </p:nvCxnSpPr>
        <p:spPr>
          <a:xfrm flipH="1" rot="10800000">
            <a:off x="3052875" y="3533350"/>
            <a:ext cx="655500" cy="2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0" name="Google Shape;360;p40"/>
          <p:cNvCxnSpPr>
            <a:stCxn id="348" idx="3"/>
            <a:endCxn id="349" idx="1"/>
          </p:cNvCxnSpPr>
          <p:nvPr/>
        </p:nvCxnSpPr>
        <p:spPr>
          <a:xfrm flipH="1" rot="10800000">
            <a:off x="5372938" y="3533007"/>
            <a:ext cx="655500" cy="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1" name="Google Shape;361;p40"/>
          <p:cNvCxnSpPr>
            <a:stCxn id="349" idx="2"/>
            <a:endCxn id="350" idx="0"/>
          </p:cNvCxnSpPr>
          <p:nvPr/>
        </p:nvCxnSpPr>
        <p:spPr>
          <a:xfrm>
            <a:off x="7064675" y="4212200"/>
            <a:ext cx="300" cy="235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2" name="Google Shape;362;p40"/>
          <p:cNvCxnSpPr>
            <a:stCxn id="349" idx="0"/>
            <a:endCxn id="351" idx="2"/>
          </p:cNvCxnSpPr>
          <p:nvPr/>
        </p:nvCxnSpPr>
        <p:spPr>
          <a:xfrm flipH="1" rot="10800000">
            <a:off x="7064675" y="2720900"/>
            <a:ext cx="300" cy="133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3" name="Google Shape;363;p40"/>
          <p:cNvCxnSpPr>
            <a:stCxn id="351" idx="0"/>
            <a:endCxn id="352" idx="2"/>
          </p:cNvCxnSpPr>
          <p:nvPr/>
        </p:nvCxnSpPr>
        <p:spPr>
          <a:xfrm rot="10800000">
            <a:off x="7064575" y="1975426"/>
            <a:ext cx="300" cy="133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4" name="Google Shape;364;p40"/>
          <p:cNvCxnSpPr>
            <a:stCxn id="352" idx="0"/>
            <a:endCxn id="353" idx="2"/>
          </p:cNvCxnSpPr>
          <p:nvPr/>
        </p:nvCxnSpPr>
        <p:spPr>
          <a:xfrm rot="10800000">
            <a:off x="7064675" y="1180438"/>
            <a:ext cx="0" cy="118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5" name="Google Shape;365;p40"/>
          <p:cNvSpPr txBox="1"/>
          <p:nvPr/>
        </p:nvSpPr>
        <p:spPr>
          <a:xfrm>
            <a:off x="7189788" y="2682781"/>
            <a:ext cx="7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</a:t>
            </a:r>
            <a:endParaRPr/>
          </a:p>
        </p:txBody>
      </p:sp>
      <p:sp>
        <p:nvSpPr>
          <p:cNvPr id="366" name="Google Shape;366;p40"/>
          <p:cNvSpPr txBox="1"/>
          <p:nvPr/>
        </p:nvSpPr>
        <p:spPr>
          <a:xfrm>
            <a:off x="7145388" y="4043066"/>
            <a:ext cx="66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</a:t>
            </a:r>
            <a:endParaRPr/>
          </a:p>
        </p:txBody>
      </p:sp>
      <p:sp>
        <p:nvSpPr>
          <p:cNvPr id="367" name="Google Shape;367;p40"/>
          <p:cNvSpPr txBox="1"/>
          <p:nvPr/>
        </p:nvSpPr>
        <p:spPr>
          <a:xfrm>
            <a:off x="2967526" y="3228062"/>
            <a:ext cx="7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</a:t>
            </a:r>
            <a:endParaRPr/>
          </a:p>
        </p:txBody>
      </p:sp>
      <p:sp>
        <p:nvSpPr>
          <p:cNvPr id="368" name="Google Shape;368;p40"/>
          <p:cNvSpPr txBox="1"/>
          <p:nvPr/>
        </p:nvSpPr>
        <p:spPr>
          <a:xfrm>
            <a:off x="1986453" y="4087491"/>
            <a:ext cx="66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Reed Switch</a:t>
            </a:r>
            <a:endParaRPr/>
          </a:p>
        </p:txBody>
      </p:sp>
      <p:sp>
        <p:nvSpPr>
          <p:cNvPr id="374" name="Google Shape;374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Constantly checks if HotBox door is open or closed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Returns status of door when called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by other embedded software</a:t>
            </a:r>
            <a:endParaRPr/>
          </a:p>
        </p:txBody>
      </p:sp>
      <p:sp>
        <p:nvSpPr>
          <p:cNvPr id="375" name="Google Shape;375;p41"/>
          <p:cNvSpPr txBox="1"/>
          <p:nvPr/>
        </p:nvSpPr>
        <p:spPr>
          <a:xfrm>
            <a:off x="8064650" y="4717613"/>
            <a:ext cx="82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Austin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6" name="Google Shape;3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311700" y="887325"/>
            <a:ext cx="411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Warm meals at your </a:t>
            </a: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convenience</a:t>
            </a: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311700" y="1241325"/>
            <a:ext cx="8276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 2020, over 60% of americans ordered takeout/delivery at least once a week. And with the COVID-19 pandemic, online ordering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became high in demand.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Services such as DoorDash, UberEats, Online ordering and In-Store pickup became almost necessary to restaurants/stores. Thus still keeping traffic at these stores high.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 lot of the time, the food is prepared and left outside and becomes cold waiting for the customer/driver to pick up the food.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5"/>
          <p:cNvGrpSpPr/>
          <p:nvPr/>
        </p:nvGrpSpPr>
        <p:grpSpPr>
          <a:xfrm>
            <a:off x="2357663" y="3149925"/>
            <a:ext cx="4428675" cy="1757875"/>
            <a:chOff x="2357663" y="3149925"/>
            <a:chExt cx="4428675" cy="1757875"/>
          </a:xfrm>
        </p:grpSpPr>
        <p:pic>
          <p:nvPicPr>
            <p:cNvPr id="83" name="Google Shape;83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31575" y="3149925"/>
              <a:ext cx="4354763" cy="1688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15"/>
            <p:cNvSpPr/>
            <p:nvPr/>
          </p:nvSpPr>
          <p:spPr>
            <a:xfrm>
              <a:off x="2357663" y="4711600"/>
              <a:ext cx="683100" cy="196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/>
          <p:nvPr>
            <p:ph type="title"/>
          </p:nvPr>
        </p:nvSpPr>
        <p:spPr>
          <a:xfrm>
            <a:off x="200700" y="300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Reed Switch Flowchart</a:t>
            </a:r>
            <a:endParaRPr/>
          </a:p>
        </p:txBody>
      </p:sp>
      <p:sp>
        <p:nvSpPr>
          <p:cNvPr id="382" name="Google Shape;382;p42"/>
          <p:cNvSpPr/>
          <p:nvPr/>
        </p:nvSpPr>
        <p:spPr>
          <a:xfrm>
            <a:off x="627375" y="873275"/>
            <a:ext cx="7608000" cy="4062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2"/>
          <p:cNvSpPr/>
          <p:nvPr/>
        </p:nvSpPr>
        <p:spPr>
          <a:xfrm>
            <a:off x="3687826" y="977483"/>
            <a:ext cx="1487100" cy="4506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Loop</a:t>
            </a:r>
            <a:endParaRPr/>
          </a:p>
        </p:txBody>
      </p:sp>
      <p:sp>
        <p:nvSpPr>
          <p:cNvPr id="384" name="Google Shape;384;p42"/>
          <p:cNvSpPr/>
          <p:nvPr/>
        </p:nvSpPr>
        <p:spPr>
          <a:xfrm>
            <a:off x="3463275" y="2223744"/>
            <a:ext cx="1936200" cy="1585800"/>
          </a:xfrm>
          <a:prstGeom prst="diamond">
            <a:avLst/>
          </a:prstGeom>
          <a:solidFill>
            <a:srgbClr val="D9EAD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the level HIGH or LOW?</a:t>
            </a:r>
            <a:endParaRPr/>
          </a:p>
        </p:txBody>
      </p:sp>
      <p:sp>
        <p:nvSpPr>
          <p:cNvPr id="385" name="Google Shape;385;p42"/>
          <p:cNvSpPr/>
          <p:nvPr/>
        </p:nvSpPr>
        <p:spPr>
          <a:xfrm>
            <a:off x="3687825" y="1574801"/>
            <a:ext cx="1487100" cy="4506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Check Voltage Level</a:t>
            </a:r>
            <a:endParaRPr/>
          </a:p>
        </p:txBody>
      </p:sp>
      <p:sp>
        <p:nvSpPr>
          <p:cNvPr id="386" name="Google Shape;386;p42"/>
          <p:cNvSpPr/>
          <p:nvPr/>
        </p:nvSpPr>
        <p:spPr>
          <a:xfrm>
            <a:off x="1194350" y="2791216"/>
            <a:ext cx="1487100" cy="4506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Door is closed</a:t>
            </a:r>
            <a:endParaRPr/>
          </a:p>
        </p:txBody>
      </p:sp>
      <p:sp>
        <p:nvSpPr>
          <p:cNvPr id="387" name="Google Shape;387;p42"/>
          <p:cNvSpPr/>
          <p:nvPr/>
        </p:nvSpPr>
        <p:spPr>
          <a:xfrm>
            <a:off x="6181299" y="2791216"/>
            <a:ext cx="1487100" cy="450600"/>
          </a:xfrm>
          <a:prstGeom prst="roundRect">
            <a:avLst>
              <a:gd fmla="val 16667" name="adj"/>
            </a:avLst>
          </a:prstGeom>
          <a:solidFill>
            <a:srgbClr val="EAD1D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Door is open</a:t>
            </a:r>
            <a:endParaRPr/>
          </a:p>
        </p:txBody>
      </p:sp>
      <p:sp>
        <p:nvSpPr>
          <p:cNvPr id="388" name="Google Shape;388;p42"/>
          <p:cNvSpPr/>
          <p:nvPr/>
        </p:nvSpPr>
        <p:spPr>
          <a:xfrm>
            <a:off x="3687826" y="4204099"/>
            <a:ext cx="1487100" cy="4506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Error</a:t>
            </a:r>
            <a:endParaRPr/>
          </a:p>
        </p:txBody>
      </p:sp>
      <p:sp>
        <p:nvSpPr>
          <p:cNvPr id="389" name="Google Shape;389;p42"/>
          <p:cNvSpPr/>
          <p:nvPr/>
        </p:nvSpPr>
        <p:spPr>
          <a:xfrm>
            <a:off x="1194350" y="3622284"/>
            <a:ext cx="1487100" cy="4506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Return that door is closed</a:t>
            </a:r>
            <a:endParaRPr/>
          </a:p>
        </p:txBody>
      </p:sp>
      <p:sp>
        <p:nvSpPr>
          <p:cNvPr id="390" name="Google Shape;390;p42"/>
          <p:cNvSpPr/>
          <p:nvPr/>
        </p:nvSpPr>
        <p:spPr>
          <a:xfrm>
            <a:off x="6181299" y="3622284"/>
            <a:ext cx="1487100" cy="4506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Return that door is opened</a:t>
            </a:r>
            <a:endParaRPr/>
          </a:p>
        </p:txBody>
      </p:sp>
      <p:cxnSp>
        <p:nvCxnSpPr>
          <p:cNvPr id="391" name="Google Shape;391;p42"/>
          <p:cNvCxnSpPr>
            <a:stCxn id="383" idx="2"/>
            <a:endCxn id="385" idx="0"/>
          </p:cNvCxnSpPr>
          <p:nvPr/>
        </p:nvCxnSpPr>
        <p:spPr>
          <a:xfrm>
            <a:off x="4431376" y="1428083"/>
            <a:ext cx="0" cy="146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2" name="Google Shape;392;p42"/>
          <p:cNvCxnSpPr>
            <a:stCxn id="385" idx="2"/>
            <a:endCxn id="384" idx="0"/>
          </p:cNvCxnSpPr>
          <p:nvPr/>
        </p:nvCxnSpPr>
        <p:spPr>
          <a:xfrm>
            <a:off x="4431375" y="2025401"/>
            <a:ext cx="0" cy="198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3" name="Google Shape;393;p42"/>
          <p:cNvCxnSpPr>
            <a:stCxn id="384" idx="1"/>
            <a:endCxn id="386" idx="3"/>
          </p:cNvCxnSpPr>
          <p:nvPr/>
        </p:nvCxnSpPr>
        <p:spPr>
          <a:xfrm rot="10800000">
            <a:off x="2681475" y="3016644"/>
            <a:ext cx="7818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4" name="Google Shape;394;p42"/>
          <p:cNvCxnSpPr>
            <a:stCxn id="386" idx="2"/>
            <a:endCxn id="389" idx="0"/>
          </p:cNvCxnSpPr>
          <p:nvPr/>
        </p:nvCxnSpPr>
        <p:spPr>
          <a:xfrm>
            <a:off x="1937900" y="3241816"/>
            <a:ext cx="0" cy="380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5" name="Google Shape;395;p42"/>
          <p:cNvCxnSpPr>
            <a:stCxn id="384" idx="2"/>
            <a:endCxn id="388" idx="0"/>
          </p:cNvCxnSpPr>
          <p:nvPr/>
        </p:nvCxnSpPr>
        <p:spPr>
          <a:xfrm>
            <a:off x="4431375" y="3809544"/>
            <a:ext cx="0" cy="394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6" name="Google Shape;396;p42"/>
          <p:cNvCxnSpPr>
            <a:stCxn id="384" idx="3"/>
            <a:endCxn id="387" idx="1"/>
          </p:cNvCxnSpPr>
          <p:nvPr/>
        </p:nvCxnSpPr>
        <p:spPr>
          <a:xfrm>
            <a:off x="5399475" y="3016644"/>
            <a:ext cx="7818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7" name="Google Shape;397;p42"/>
          <p:cNvCxnSpPr>
            <a:stCxn id="387" idx="2"/>
            <a:endCxn id="390" idx="0"/>
          </p:cNvCxnSpPr>
          <p:nvPr/>
        </p:nvCxnSpPr>
        <p:spPr>
          <a:xfrm>
            <a:off x="6924849" y="3241816"/>
            <a:ext cx="0" cy="380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8" name="Google Shape;398;p42"/>
          <p:cNvSpPr txBox="1"/>
          <p:nvPr/>
        </p:nvSpPr>
        <p:spPr>
          <a:xfrm>
            <a:off x="2828247" y="2913044"/>
            <a:ext cx="90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</a:t>
            </a:r>
            <a:endParaRPr/>
          </a:p>
        </p:txBody>
      </p:sp>
      <p:sp>
        <p:nvSpPr>
          <p:cNvPr id="399" name="Google Shape;399;p42"/>
          <p:cNvSpPr txBox="1"/>
          <p:nvPr/>
        </p:nvSpPr>
        <p:spPr>
          <a:xfrm>
            <a:off x="5399475" y="2913044"/>
            <a:ext cx="81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Modulation</a:t>
            </a:r>
            <a:endParaRPr/>
          </a:p>
        </p:txBody>
      </p:sp>
      <p:sp>
        <p:nvSpPr>
          <p:cNvPr id="405" name="Google Shape;405;p43"/>
          <p:cNvSpPr txBox="1"/>
          <p:nvPr>
            <p:ph idx="1" type="body"/>
          </p:nvPr>
        </p:nvSpPr>
        <p:spPr>
          <a:xfrm>
            <a:off x="1947275" y="1581700"/>
            <a:ext cx="6452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Embedded software adjusting temperature of heating pad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Temperature set/controlled by Web App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Temperature is set based on heat needed for specific order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Web app sends request to MCU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MCU sends request to modulator to change temperature</a:t>
            </a:r>
            <a:endParaRPr/>
          </a:p>
        </p:txBody>
      </p:sp>
      <p:pic>
        <p:nvPicPr>
          <p:cNvPr id="406" name="Google Shape;4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050" y="1284325"/>
            <a:ext cx="1249325" cy="31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3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Austin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08" name="Google Shape;40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Web Application</a:t>
            </a:r>
            <a:endParaRPr/>
          </a:p>
        </p:txBody>
      </p:sp>
      <p:sp>
        <p:nvSpPr>
          <p:cNvPr id="414" name="Google Shape;414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Application used to process orders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Communicates requests from user to HotBox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Displays status of all boxes in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Contains order information for each box for viewing/reviewing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Stores order info in database</a:t>
            </a:r>
            <a:endParaRPr/>
          </a:p>
        </p:txBody>
      </p:sp>
      <p:sp>
        <p:nvSpPr>
          <p:cNvPr id="415" name="Google Shape;415;p44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Chaitanya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16" name="Google Shape;4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 Diagram</a:t>
            </a:r>
            <a:endParaRPr/>
          </a:p>
        </p:txBody>
      </p:sp>
      <p:pic>
        <p:nvPicPr>
          <p:cNvPr id="422" name="Google Shape;42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6900" y="1017725"/>
            <a:ext cx="5492230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5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Chaitanya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24" name="Google Shape;42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Frontend</a:t>
            </a:r>
            <a:endParaRPr/>
          </a:p>
        </p:txBody>
      </p:sp>
      <p:sp>
        <p:nvSpPr>
          <p:cNvPr id="430" name="Google Shape;430;p46"/>
          <p:cNvSpPr txBox="1"/>
          <p:nvPr>
            <p:ph idx="1" type="body"/>
          </p:nvPr>
        </p:nvSpPr>
        <p:spPr>
          <a:xfrm>
            <a:off x="3764600" y="1328550"/>
            <a:ext cx="529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Main page will display all boxes in system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Each box will display status</a:t>
            </a:r>
            <a:r>
              <a:rPr lang="en"/>
              <a:t> (active or inactive)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Selecting box will bring up order </a:t>
            </a:r>
            <a:r>
              <a:rPr lang="en"/>
              <a:t>details</a:t>
            </a:r>
            <a:r>
              <a:rPr lang="en"/>
              <a:t> related to box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Ability to create an order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Ability to edit HotBox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Send GET/POST requests of orders with API</a:t>
            </a:r>
            <a:endParaRPr/>
          </a:p>
        </p:txBody>
      </p:sp>
      <p:sp>
        <p:nvSpPr>
          <p:cNvPr id="431" name="Google Shape;431;p46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Austin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32" name="Google Shape;43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9" y="1328549"/>
            <a:ext cx="3621851" cy="20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</a:t>
            </a:r>
            <a:endParaRPr/>
          </a:p>
        </p:txBody>
      </p:sp>
      <p:sp>
        <p:nvSpPr>
          <p:cNvPr id="439" name="Google Shape;439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Schema for each box is stored in MongoDB.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HTTP requests to create interactions between box, web app</a:t>
            </a:r>
            <a:r>
              <a:rPr lang="en"/>
              <a:t>, and database.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Basic requests include: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AddBox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DeleteBox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GiveOrder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GetOrder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GetStatus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BoxStatus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QRCode implementation is done in the backend automatically.</a:t>
            </a:r>
            <a:endParaRPr/>
          </a:p>
        </p:txBody>
      </p:sp>
      <p:pic>
        <p:nvPicPr>
          <p:cNvPr id="440" name="Google Shape;440;p47"/>
          <p:cNvPicPr preferRelativeResize="0"/>
          <p:nvPr/>
        </p:nvPicPr>
        <p:blipFill rotWithShape="1">
          <a:blip r:embed="rId3">
            <a:alphaModFix/>
          </a:blip>
          <a:srcRect b="9403" l="0" r="0" t="0"/>
          <a:stretch/>
        </p:blipFill>
        <p:spPr>
          <a:xfrm>
            <a:off x="5492425" y="1996796"/>
            <a:ext cx="2529425" cy="179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7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Chaitanya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42" name="Google Shape;44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Difficulties </a:t>
            </a:r>
            <a:endParaRPr/>
          </a:p>
        </p:txBody>
      </p:sp>
      <p:sp>
        <p:nvSpPr>
          <p:cNvPr id="448" name="Google Shape;448;p48"/>
          <p:cNvSpPr txBox="1"/>
          <p:nvPr>
            <p:ph idx="1" type="body"/>
          </p:nvPr>
        </p:nvSpPr>
        <p:spPr>
          <a:xfrm>
            <a:off x="2998125" y="1152475"/>
            <a:ext cx="489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Scheduling and Meeting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Embedded Software Testing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limitations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 Gathering</a:t>
            </a:r>
            <a:endParaRPr/>
          </a:p>
        </p:txBody>
      </p:sp>
      <p:pic>
        <p:nvPicPr>
          <p:cNvPr id="449" name="Google Shape;44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000" y="3149600"/>
            <a:ext cx="1419275" cy="14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850" y="1152475"/>
            <a:ext cx="1881576" cy="16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8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Austin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52" name="Google Shape;45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9"/>
          <p:cNvSpPr txBox="1"/>
          <p:nvPr>
            <p:ph type="title"/>
          </p:nvPr>
        </p:nvSpPr>
        <p:spPr>
          <a:xfrm>
            <a:off x="311700" y="318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So Far</a:t>
            </a:r>
            <a:endParaRPr/>
          </a:p>
        </p:txBody>
      </p:sp>
      <p:graphicFrame>
        <p:nvGraphicFramePr>
          <p:cNvPr id="458" name="Google Shape;458;p49"/>
          <p:cNvGraphicFramePr/>
          <p:nvPr/>
        </p:nvGraphicFramePr>
        <p:xfrm>
          <a:off x="197250" y="8370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{DC306F01-C6F4-4E63-89D1-45AD451CABFB}</a:tableStyleId>
              </a:tblPr>
              <a:tblGrid>
                <a:gridCol w="3311300"/>
                <a:gridCol w="2661875"/>
                <a:gridCol w="2661875"/>
              </a:tblGrid>
              <a:tr h="305350"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Parts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Regular Cost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/>
                        <a:t>Shipping and Handling </a:t>
                      </a:r>
                      <a:endParaRPr b="1"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Lock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$11.49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Red Switch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$3.07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Allied Electronics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Relay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$7.99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LCD Display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$8.99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ESP32 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$10.99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12V DC Adapter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$4.50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MEGA 2560 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$15.99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Heating Bed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$18.99</a:t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$0.00 shipped by Amazon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Total Cost: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$82.01</a:t>
                      </a:r>
                      <a:endParaRPr b="1" sz="9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59" name="Google Shape;459;p49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Ahmed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60" name="Google Shape;46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Percentage done chart</a:t>
            </a:r>
            <a:endParaRPr/>
          </a:p>
        </p:txBody>
      </p:sp>
      <p:sp>
        <p:nvSpPr>
          <p:cNvPr id="466" name="Google Shape;466;p50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Austin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67" name="Google Shape;46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0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88" y="950525"/>
            <a:ext cx="6566077" cy="4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1"/>
          <p:cNvSpPr txBox="1"/>
          <p:nvPr>
            <p:ph type="title"/>
          </p:nvPr>
        </p:nvSpPr>
        <p:spPr>
          <a:xfrm>
            <a:off x="3461250" y="2285400"/>
            <a:ext cx="222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/>
              <a:t>Questions?</a:t>
            </a:r>
            <a:endParaRPr sz="322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813" y="3380275"/>
            <a:ext cx="1512450" cy="15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Process</a:t>
            </a:r>
            <a:endParaRPr/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311700" y="115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/>
              <a:t>The HotBox</a:t>
            </a:r>
            <a:r>
              <a:rPr lang="en" sz="1700"/>
              <a:t> houses foods stored in different materials, and keeps the contents warm and secure in a insulated locked electrical heating box.  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20357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/>
              <a:t>The Hotbox sends out a notification to the customer, alerting them when their food is ready for pick up. 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20357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1700"/>
              <a:t>The HotBox scans in customer codes for order validation to increase the security of the box. 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92" name="Google Shape;92;p16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125" y="3427625"/>
            <a:ext cx="1417775" cy="14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3100" y="3427625"/>
            <a:ext cx="1417775" cy="141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Objectives</a:t>
            </a:r>
            <a:endParaRPr/>
          </a:p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Effectively keep product warm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Notifications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Safe to use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 friendly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Responsive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Database Storage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Secure</a:t>
            </a: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Haafiz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4">
            <a:alphaModFix amt="32000"/>
          </a:blip>
          <a:stretch>
            <a:fillRect/>
          </a:stretch>
        </p:blipFill>
        <p:spPr>
          <a:xfrm>
            <a:off x="6957225" y="0"/>
            <a:ext cx="2186774" cy="218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Specifications and Requirements</a:t>
            </a:r>
            <a:endParaRPr/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Accommodatable size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Set temperature and vary temperature as needed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 different materials in heated temperatures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Box needs to have good security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Barcode scanner to unlock the box</a:t>
            </a:r>
            <a:endParaRPr/>
          </a:p>
        </p:txBody>
      </p:sp>
      <p:sp>
        <p:nvSpPr>
          <p:cNvPr id="111" name="Google Shape;111;p18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Ahmed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4">
            <a:alphaModFix amt="32000"/>
          </a:blip>
          <a:stretch>
            <a:fillRect/>
          </a:stretch>
        </p:blipFill>
        <p:spPr>
          <a:xfrm>
            <a:off x="6957225" y="0"/>
            <a:ext cx="2186774" cy="218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6957225" y="0"/>
            <a:ext cx="2186774" cy="218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</a:t>
            </a:r>
            <a:r>
              <a:rPr lang="en"/>
              <a:t>Specifications and Requirements</a:t>
            </a:r>
            <a:endParaRPr/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311700" y="1159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MCU communication with web 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LCD displays order number to notify pickup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app must know the status of the boxes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Software must be able to control the </a:t>
            </a:r>
            <a:r>
              <a:rPr lang="en"/>
              <a:t>temperature</a:t>
            </a:r>
            <a:r>
              <a:rPr lang="en"/>
              <a:t> of the boxes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Barcode is used to give order </a:t>
            </a:r>
            <a:r>
              <a:rPr lang="en"/>
              <a:t>details</a:t>
            </a:r>
            <a:r>
              <a:rPr lang="en"/>
              <a:t> to box and web 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Database containing current and past orders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Software must be able to generate barcodes once an order is given to a box.</a:t>
            </a:r>
            <a:endParaRPr/>
          </a:p>
        </p:txBody>
      </p:sp>
      <p:sp>
        <p:nvSpPr>
          <p:cNvPr id="121" name="Google Shape;121;p19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Austin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Block Diagram</a:t>
            </a: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999" y="967425"/>
            <a:ext cx="4590008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8064650" y="4717613"/>
            <a:ext cx="82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Ahmed</a:t>
            </a:r>
            <a:endParaRPr sz="11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3125" y="4774713"/>
            <a:ext cx="239825" cy="23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2910900" y="2285400"/>
            <a:ext cx="33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/>
              <a:t>Hardware Design</a:t>
            </a:r>
            <a:endParaRPr sz="322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